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78" r:id="rId10"/>
    <p:sldId id="267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68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E771FF-58BD-4DF0-94F3-D7373FF856C4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32073-D3DD-4435-8D0E-B9BE47D26A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1453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01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7E70-7543-4216-A442-503EC4194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9BEEA0-2C44-4F37-AE5C-3754B3F95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2699B-82F6-4711-B26A-B2568B49F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952B7-7F9C-4215-A840-B0E692327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9D6CC-3B3D-48CB-9701-08A233A54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994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DA68A-17F1-4179-B3C6-0ED48158D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45DB6-BDCA-4AB8-AB1C-E91FD06BFD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AA5C8-B2A7-49DA-AB57-E82CEC3B9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94E7D-C43B-4AE1-B5F1-2BC7B6325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04AA7-8935-4173-B2CA-3BEF57560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28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5AEFD0-E6C2-4EFF-8509-84BB46A74A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AA3771-8C17-49B7-AD80-820BCE67F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88509-C44B-4006-9DC7-E9488BBD6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CAA7E-60BE-421D-9B67-A07FA0FFA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86679D-C017-4CB9-9E99-C6E81FD02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063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69B0F-0155-4857-ACA9-C16126559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64198-A25A-407B-80E9-3D518CFA1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17455-5219-4A67-B8F5-DC469DEE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42ED5-7018-41AE-AA0E-87A3A1F3A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BD442-DA0D-41F2-AF3C-D5AC2DE96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680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1D4BF-2CA5-48ED-A48D-BA7FDCA22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A3FC84-07B9-4D3E-B02F-7283BE06B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7EC2D-041C-4B55-9369-67FC66DB6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FF35D-0B9E-40B1-BA68-806246F8A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19757-1F7A-45D7-A816-3A71CC859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974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88ED5-807B-4F19-A371-C86BA2B5C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1C27C-1849-4E11-9DFB-D2B59D473D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855EE8-A371-48C2-BE18-8552719C5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10723-FE09-44CA-B50C-F3F0863DA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DC36CB-EECD-430B-9758-DA414C1E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7C0BB-9958-443D-8FB4-4088AB7FC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245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B254F-4F0F-498D-B06D-418ADCCE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1D465-696B-4A04-A439-AD5624054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F412D6-1DA4-4A42-9E50-746AC856FD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24227B-1CCE-44B8-9A0D-C40C4FFCC5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FAA9E2-BA48-4014-8FB7-F7456F1130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DA1FC8-A7AC-411A-8913-360FFC1FB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E20F00-3300-46FC-91CC-A70A05C9F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C64026-2BCD-4011-AD69-D176D8C67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660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01778-4A43-435B-848D-7F7F8F535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996306-8643-482F-9141-14E353470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178BCC-51E0-4309-897F-C872A0587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4CC5D-33D3-4338-B9A7-2ED1160EB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44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2B7312-C89C-46A4-A36C-F27166644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B00FF9-CDA2-4A09-9DF6-E9EB92013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D1CA8D-3D6F-462D-BC75-6DE1FDAC0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0632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87E47-6FD1-47D9-8D09-497D57360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3CA0A-A9BF-4374-859E-5C487E1C9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43F34-1EA5-4D36-93E0-756FD48B52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D552E-F415-45CD-9B4F-4B803F5AC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7ADF9E-98E9-4867-8681-E745B04E6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CD234-9BB4-44FB-8B6E-DEE74E9F5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9234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06E85-05CF-4659-9AD8-2A3A32FB9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5282B4-1D81-44EC-9E00-BB1F54076A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AC30D-75A8-4091-9A5C-018653F3B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76827-C1ED-4E50-9B68-2898D9182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0A206-B33B-4FB4-9C51-2B9D06CA9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B8E40-A8B1-401E-B5EA-72EF24D77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60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DFE356-4AD4-4194-9063-EFA302FE0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2D3E77-4AC1-4C38-BD34-9693F7B65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42FF4-8BD3-41E3-8D5D-911171A66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AC8EF-CBBF-47C3-975C-12E03AE7A137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1E33D-AB12-48CB-9F0B-A81DEA1920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595AF-0D5D-44E6-91DE-5712C20DDE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50C84-EC4F-4522-97C3-B300FAEB4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784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utorialspoint.com/index.ht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/>
          </p:cNvSpPr>
          <p:nvPr>
            <p:ph type="subTitle" idx="1"/>
          </p:nvPr>
        </p:nvSpPr>
        <p:spPr>
          <a:xfrm>
            <a:off x="1828800" y="2822511"/>
            <a:ext cx="8534400" cy="676469"/>
          </a:xfrm>
        </p:spPr>
        <p:txBody>
          <a:bodyPr>
            <a:normAutofit/>
          </a:bodyPr>
          <a:lstStyle/>
          <a:p>
            <a:r>
              <a:rPr lang="en-US" sz="3200" b="1" dirty="0"/>
              <a:t>IPL MATCHES MANAGEMENT (All-Star Games) </a:t>
            </a:r>
          </a:p>
          <a:p>
            <a:endParaRPr lang="en-US" sz="5333" b="1" dirty="0"/>
          </a:p>
        </p:txBody>
      </p:sp>
      <p:sp>
        <p:nvSpPr>
          <p:cNvPr id="7" name="Rectangle 4"/>
          <p:cNvSpPr txBox="1">
            <a:spLocks/>
          </p:cNvSpPr>
          <p:nvPr/>
        </p:nvSpPr>
        <p:spPr>
          <a:xfrm>
            <a:off x="304800" y="4241800"/>
            <a:ext cx="8534400" cy="1422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2667" b="1" dirty="0">
                <a:solidFill>
                  <a:srgbClr val="00B050"/>
                </a:solidFill>
              </a:rPr>
              <a:t>By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2667" b="1" dirty="0"/>
              <a:t>Chirag Radhakrishna-1VI19CS021</a:t>
            </a:r>
          </a:p>
          <a:p>
            <a:pPr lvl="0">
              <a:spcBef>
                <a:spcPct val="20000"/>
              </a:spcBef>
            </a:pPr>
            <a:r>
              <a:rPr lang="en-US" sz="2667" b="1" dirty="0"/>
              <a:t>Chiranjeevi PR-1VI19CS022</a:t>
            </a:r>
          </a:p>
        </p:txBody>
      </p:sp>
      <p:sp>
        <p:nvSpPr>
          <p:cNvPr id="8" name="Rectangle 4"/>
          <p:cNvSpPr txBox="1">
            <a:spLocks/>
          </p:cNvSpPr>
          <p:nvPr/>
        </p:nvSpPr>
        <p:spPr>
          <a:xfrm>
            <a:off x="6908800" y="4241800"/>
            <a:ext cx="4572000" cy="1422400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2667" b="1" dirty="0">
                <a:solidFill>
                  <a:srgbClr val="00B050"/>
                </a:solidFill>
              </a:rPr>
              <a:t>Under the Guidance of</a:t>
            </a:r>
          </a:p>
          <a:p>
            <a:pPr algn="r" defTabSz="1219170">
              <a:spcBef>
                <a:spcPct val="20000"/>
              </a:spcBef>
              <a:defRPr/>
            </a:pPr>
            <a:r>
              <a:rPr lang="en-US" sz="2667" b="1" dirty="0"/>
              <a:t>Prof. Naveen H S</a:t>
            </a:r>
          </a:p>
          <a:p>
            <a:pPr algn="r" defTabSz="1219170">
              <a:spcBef>
                <a:spcPct val="20000"/>
              </a:spcBef>
              <a:defRPr/>
            </a:pPr>
            <a:r>
              <a:rPr lang="en-US" sz="2667" b="1" dirty="0"/>
              <a:t>Assistant Professor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0" y="406400"/>
            <a:ext cx="9347200" cy="1955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15100-D0D4-4661-96EF-D24DA05F0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7282" y="-213373"/>
            <a:ext cx="3963955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i="1" dirty="0">
                <a:latin typeface="Arial Rounded MT Bold" panose="020F0704030504030204" pitchFamily="34" charset="0"/>
              </a:rPr>
              <a:t>SNAPSHOTS</a:t>
            </a:r>
            <a:endParaRPr lang="en-IN" sz="3200" i="1" dirty="0">
              <a:latin typeface="Arial Rounded MT Bold" panose="020F07040305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BE0386-C7FD-4BDA-80FB-AFD2EBCCDF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0" y="2200748"/>
            <a:ext cx="3752474" cy="3491226"/>
          </a:xfrm>
          <a:prstGeom prst="rect">
            <a:avLst/>
          </a:prstGeom>
        </p:spPr>
      </p:pic>
      <p:sp>
        <p:nvSpPr>
          <p:cNvPr id="6" name="Arrow: Notched Right 5">
            <a:extLst>
              <a:ext uri="{FF2B5EF4-FFF2-40B4-BE49-F238E27FC236}">
                <a16:creationId xmlns:a16="http://schemas.microsoft.com/office/drawing/2014/main" id="{C64EE856-443F-482B-B850-3804CD0E313A}"/>
              </a:ext>
            </a:extLst>
          </p:cNvPr>
          <p:cNvSpPr/>
          <p:nvPr/>
        </p:nvSpPr>
        <p:spPr>
          <a:xfrm>
            <a:off x="4051766" y="3489161"/>
            <a:ext cx="1502229" cy="914400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301957-4FA3-4DF3-9E0E-188523136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012" y="1715110"/>
            <a:ext cx="6305952" cy="42953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1D280E-4F55-4E38-8FC6-7D02FF27CA1A}"/>
              </a:ext>
            </a:extLst>
          </p:cNvPr>
          <p:cNvSpPr txBox="1"/>
          <p:nvPr/>
        </p:nvSpPr>
        <p:spPr>
          <a:xfrm>
            <a:off x="223935" y="1026056"/>
            <a:ext cx="6305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Application Flow…..</a:t>
            </a:r>
            <a:endParaRPr lang="en-IN" i="1" dirty="0">
              <a:solidFill>
                <a:srgbClr val="FF0000"/>
              </a:solidFill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25666E09-6B90-4E8B-885F-35EF8B161296}"/>
              </a:ext>
            </a:extLst>
          </p:cNvPr>
          <p:cNvSpPr/>
          <p:nvPr/>
        </p:nvSpPr>
        <p:spPr>
          <a:xfrm>
            <a:off x="11447119" y="6116614"/>
            <a:ext cx="531845" cy="58782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25D69E-DA46-46FA-B310-36F885F2BDF5}"/>
              </a:ext>
            </a:extLst>
          </p:cNvPr>
          <p:cNvSpPr txBox="1"/>
          <p:nvPr/>
        </p:nvSpPr>
        <p:spPr>
          <a:xfrm>
            <a:off x="400445" y="6010419"/>
            <a:ext cx="2976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Owner sign-in page</a:t>
            </a:r>
            <a:endParaRPr lang="en-IN" sz="2000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1EE367-AADB-477A-B69A-948C0352CD40}"/>
              </a:ext>
            </a:extLst>
          </p:cNvPr>
          <p:cNvSpPr txBox="1"/>
          <p:nvPr/>
        </p:nvSpPr>
        <p:spPr>
          <a:xfrm>
            <a:off x="6736702" y="6116614"/>
            <a:ext cx="2976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log-in </a:t>
            </a:r>
            <a:r>
              <a:rPr lang="en-US" sz="20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lang="en-US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424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4A2D09-369C-4010-91F7-675AD6C59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03768" cy="38196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F99D16-E99A-404E-80DE-195F2899D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546" y="3310740"/>
            <a:ext cx="7532454" cy="3547260"/>
          </a:xfrm>
          <a:prstGeom prst="rect">
            <a:avLst/>
          </a:prstGeom>
        </p:spPr>
      </p:pic>
      <p:sp>
        <p:nvSpPr>
          <p:cNvPr id="6" name="AutoShape 16">
            <a:extLst>
              <a:ext uri="{FF2B5EF4-FFF2-40B4-BE49-F238E27FC236}">
                <a16:creationId xmlns:a16="http://schemas.microsoft.com/office/drawing/2014/main" id="{261708B4-50F0-4C96-8D4C-4DEDA3A7D9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4896" y="3165864"/>
            <a:ext cx="854075" cy="3544888"/>
          </a:xfrm>
          <a:prstGeom prst="curvedRightArrow">
            <a:avLst>
              <a:gd name="adj1" fmla="val 71270"/>
              <a:gd name="adj2" fmla="val 142522"/>
              <a:gd name="adj3" fmla="val 33333"/>
            </a:avLst>
          </a:prstGeom>
          <a:gradFill rotWithShape="1">
            <a:gsLst>
              <a:gs pos="0">
                <a:srgbClr val="9B2D2A"/>
              </a:gs>
              <a:gs pos="80000">
                <a:srgbClr val="CB3D3A"/>
              </a:gs>
              <a:gs pos="100000">
                <a:srgbClr val="CE3B37"/>
              </a:gs>
            </a:gsLst>
            <a:lin ang="16200000"/>
          </a:gradFill>
          <a:ln w="9525">
            <a:solidFill>
              <a:srgbClr val="BC4542"/>
            </a:solidFill>
            <a:miter lim="800000"/>
            <a:headEnd/>
            <a:tailEnd/>
          </a:ln>
          <a:effectLst>
            <a:outerShdw dist="23000" dir="5400000" rotWithShape="0">
              <a:srgbClr val="000000">
                <a:alpha val="34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7D6D4D-9E9C-4770-88F0-5D0185D05DDF}"/>
              </a:ext>
            </a:extLst>
          </p:cNvPr>
          <p:cNvSpPr txBox="1"/>
          <p:nvPr/>
        </p:nvSpPr>
        <p:spPr>
          <a:xfrm>
            <a:off x="7212563" y="914400"/>
            <a:ext cx="4711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sign-up by creating an account.</a:t>
            </a:r>
            <a:endParaRPr lang="en-IN" sz="2000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182651-BA20-4EA2-AE26-8923F51D07C8}"/>
              </a:ext>
            </a:extLst>
          </p:cNvPr>
          <p:cNvSpPr txBox="1"/>
          <p:nvPr/>
        </p:nvSpPr>
        <p:spPr>
          <a:xfrm>
            <a:off x="111967" y="5010539"/>
            <a:ext cx="2901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will be able to log-in</a:t>
            </a:r>
          </a:p>
          <a:p>
            <a:r>
              <a:rPr lang="en-US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creating an account.</a:t>
            </a:r>
            <a:endParaRPr lang="en-IN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494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17CF72-B9EF-466C-B88E-6C062CFB9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96" y="342592"/>
            <a:ext cx="8425394" cy="5834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F81021-A658-44CD-8AB8-9CFA4E8F6A6A}"/>
              </a:ext>
            </a:extLst>
          </p:cNvPr>
          <p:cNvSpPr txBox="1"/>
          <p:nvPr/>
        </p:nvSpPr>
        <p:spPr>
          <a:xfrm>
            <a:off x="8908628" y="1940767"/>
            <a:ext cx="29857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view the teams participating in the All-Star games.</a:t>
            </a:r>
            <a:endParaRPr lang="en-IN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AFBD5B71-3515-47A7-A054-33D85EE0E91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908628" y="3600449"/>
            <a:ext cx="1793583" cy="3257551"/>
          </a:xfrm>
          <a:prstGeom prst="curvedRightArrow">
            <a:avLst>
              <a:gd name="adj1" fmla="val 71103"/>
              <a:gd name="adj2" fmla="val 142185"/>
              <a:gd name="adj3" fmla="val 33333"/>
            </a:avLst>
          </a:prstGeom>
          <a:solidFill>
            <a:srgbClr val="FF0000"/>
          </a:solidFill>
          <a:ln w="9525">
            <a:solidFill>
              <a:srgbClr val="BC4542"/>
            </a:solidFill>
            <a:miter lim="800000"/>
            <a:headEnd/>
            <a:tailEnd/>
          </a:ln>
          <a:effectLst>
            <a:outerShdw dist="23000" dir="5400000" rotWithShape="0">
              <a:srgbClr val="000000">
                <a:alpha val="34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152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58700D-F8B2-4DD3-85D7-EF634EEC1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870163" cy="57864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9C7B8D-DD27-47D1-A0E7-79FE694D364E}"/>
              </a:ext>
            </a:extLst>
          </p:cNvPr>
          <p:cNvSpPr txBox="1"/>
          <p:nvPr/>
        </p:nvSpPr>
        <p:spPr>
          <a:xfrm>
            <a:off x="158620" y="6046237"/>
            <a:ext cx="9050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select a match by clicking a team logo and loading the respective matches…</a:t>
            </a:r>
            <a:endParaRPr lang="en-IN" sz="2000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2645D657-9E03-4667-8358-07E9259BBF8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991460" y="3582955"/>
            <a:ext cx="1093787" cy="3205941"/>
          </a:xfrm>
          <a:prstGeom prst="curvedRightArrow">
            <a:avLst>
              <a:gd name="adj1" fmla="val 71103"/>
              <a:gd name="adj2" fmla="val 142185"/>
              <a:gd name="adj3" fmla="val 33333"/>
            </a:avLst>
          </a:prstGeom>
          <a:solidFill>
            <a:srgbClr val="002060"/>
          </a:solidFill>
          <a:ln w="9525">
            <a:solidFill>
              <a:srgbClr val="BC4542"/>
            </a:solidFill>
            <a:miter lim="800000"/>
            <a:headEnd/>
            <a:tailEnd/>
          </a:ln>
          <a:effectLst>
            <a:outerShdw dist="23000" dir="5400000" rotWithShape="0">
              <a:srgbClr val="000000">
                <a:alpha val="34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24005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5BC680-9093-4CA6-9D57-38E9E589F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1740" y="1"/>
            <a:ext cx="9010260" cy="58782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8C3B0F-E710-41E2-82AB-3EE1EBBC4FCA}"/>
              </a:ext>
            </a:extLst>
          </p:cNvPr>
          <p:cNvSpPr txBox="1"/>
          <p:nvPr/>
        </p:nvSpPr>
        <p:spPr>
          <a:xfrm>
            <a:off x="3181740" y="6186196"/>
            <a:ext cx="875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selecting a match, the user can select a maximum of 5 seats….</a:t>
            </a:r>
            <a:endParaRPr lang="en-IN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B666DAEE-6019-47D9-934D-42BEAB937E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935" y="2715209"/>
            <a:ext cx="1484767" cy="3470988"/>
          </a:xfrm>
          <a:prstGeom prst="curvedRightArrow">
            <a:avLst>
              <a:gd name="adj1" fmla="val 71103"/>
              <a:gd name="adj2" fmla="val 142185"/>
              <a:gd name="adj3" fmla="val 33333"/>
            </a:avLst>
          </a:prstGeom>
          <a:ln>
            <a:headEnd type="none" w="med" len="med"/>
            <a:tailEnd type="none" w="med" len="med"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1270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376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7569F9-2BE2-44B0-A023-03F438176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27771" cy="51130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BED91F-D8A7-46AA-B70A-8155FBCD845D}"/>
              </a:ext>
            </a:extLst>
          </p:cNvPr>
          <p:cNvSpPr txBox="1"/>
          <p:nvPr/>
        </p:nvSpPr>
        <p:spPr>
          <a:xfrm>
            <a:off x="130629" y="5663682"/>
            <a:ext cx="99277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selecting the seats, the user can cross-check his/her match details before proceeding to make the payment…..</a:t>
            </a:r>
            <a:endParaRPr lang="en-IN" sz="2000" i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08D0EAFD-CDC6-4A8E-949B-36F01239479D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440955" y="2900580"/>
            <a:ext cx="1166327" cy="3470988"/>
          </a:xfrm>
          <a:prstGeom prst="curvedRightArrow">
            <a:avLst>
              <a:gd name="adj1" fmla="val 71103"/>
              <a:gd name="adj2" fmla="val 142185"/>
              <a:gd name="adj3" fmla="val 33333"/>
            </a:avLst>
          </a:prstGeom>
          <a:solidFill>
            <a:srgbClr val="FF0000"/>
          </a:solidFill>
          <a:ln>
            <a:headEnd type="none" w="med" len="med"/>
            <a:tailEnd type="none" w="med" len="med"/>
          </a:ln>
          <a:effectLst>
            <a:glow rad="101600">
              <a:schemeClr val="accent1">
                <a:satMod val="175000"/>
                <a:alpha val="40000"/>
              </a:schemeClr>
            </a:glow>
            <a:outerShdw blurRad="57150" dist="19050" dir="5400000" algn="ctr" rotWithShape="0">
              <a:srgbClr val="000000">
                <a:alpha val="63000"/>
              </a:srgbClr>
            </a:outerShdw>
            <a:softEdge rad="1270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8577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6B2338-0CC7-4220-AFB7-42F88B2F4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233" y="0"/>
            <a:ext cx="10529767" cy="51691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9B5BAF-C886-4DF6-9568-9512695AA85B}"/>
              </a:ext>
            </a:extLst>
          </p:cNvPr>
          <p:cNvSpPr txBox="1"/>
          <p:nvPr/>
        </p:nvSpPr>
        <p:spPr>
          <a:xfrm>
            <a:off x="1662233" y="5551714"/>
            <a:ext cx="10420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user makes the payment by selecting a payment-method of his/her convenience…..</a:t>
            </a:r>
            <a:endParaRPr lang="en-IN" sz="20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C7804B01-A02E-4C90-B030-C73ABBC894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612" y="2797943"/>
            <a:ext cx="1222310" cy="3470988"/>
          </a:xfrm>
          <a:prstGeom prst="curvedRightArrow">
            <a:avLst>
              <a:gd name="adj1" fmla="val 71103"/>
              <a:gd name="adj2" fmla="val 142185"/>
              <a:gd name="adj3" fmla="val 33333"/>
            </a:avLst>
          </a:prstGeom>
          <a:solidFill>
            <a:srgbClr val="FFC000"/>
          </a:solidFill>
          <a:ln>
            <a:headEnd type="none" w="med" len="med"/>
            <a:tailEnd type="none" w="med" len="med"/>
          </a:ln>
          <a:effectLst>
            <a:glow rad="101600">
              <a:schemeClr val="accent1">
                <a:satMod val="175000"/>
                <a:alpha val="40000"/>
              </a:schemeClr>
            </a:glow>
            <a:outerShdw blurRad="57150" dist="19050" dir="5400000" algn="ctr" rotWithShape="0">
              <a:srgbClr val="000000">
                <a:alpha val="63000"/>
              </a:srgbClr>
            </a:outerShdw>
            <a:softEdge rad="1270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6310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270592-71D7-46F9-BDDC-24B98DDC2B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42792" cy="58305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D6FD43-EF23-493F-BE1D-8AC5BE56AC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026" y="2127380"/>
            <a:ext cx="6864974" cy="47306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543676-6783-4E1D-ABBF-E384302A843D}"/>
              </a:ext>
            </a:extLst>
          </p:cNvPr>
          <p:cNvSpPr txBox="1"/>
          <p:nvPr/>
        </p:nvSpPr>
        <p:spPr>
          <a:xfrm>
            <a:off x="4516016" y="727788"/>
            <a:ext cx="7035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generate his/her final ticket and can save the match details and logout.</a:t>
            </a:r>
            <a:endParaRPr lang="en-IN" sz="2000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AutoShape 2">
            <a:extLst>
              <a:ext uri="{FF2B5EF4-FFF2-40B4-BE49-F238E27FC236}">
                <a16:creationId xmlns:a16="http://schemas.microsoft.com/office/drawing/2014/main" id="{C048F590-8165-4778-9C65-7523A8B0A554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3872204" y="4878671"/>
            <a:ext cx="830424" cy="2940384"/>
          </a:xfrm>
          <a:prstGeom prst="curvedRightArrow">
            <a:avLst>
              <a:gd name="adj1" fmla="val 71103"/>
              <a:gd name="adj2" fmla="val 142185"/>
              <a:gd name="adj3" fmla="val 33333"/>
            </a:avLst>
          </a:prstGeom>
          <a:solidFill>
            <a:srgbClr val="FFC000"/>
          </a:solidFill>
          <a:ln>
            <a:headEnd type="none" w="med" len="med"/>
            <a:tailEnd type="none" w="med" len="med"/>
          </a:ln>
          <a:effectLst>
            <a:glow rad="101600">
              <a:schemeClr val="accent1">
                <a:satMod val="175000"/>
                <a:alpha val="40000"/>
              </a:schemeClr>
            </a:glow>
            <a:outerShdw blurRad="57150" dist="19050" dir="5400000" algn="ctr" rotWithShape="0">
              <a:srgbClr val="000000">
                <a:alpha val="63000"/>
              </a:srgbClr>
            </a:outerShdw>
            <a:softEdge rad="1270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0184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B67220-FAFA-4795-89E6-133A4ED419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875"/>
            <a:ext cx="4831499" cy="53801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2F4B40-B4DA-4ACD-8548-F198BC8FC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954" y="3684694"/>
            <a:ext cx="6897046" cy="31733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44C0AA-C22F-4747-A178-849B820CDD71}"/>
              </a:ext>
            </a:extLst>
          </p:cNvPr>
          <p:cNvSpPr txBox="1"/>
          <p:nvPr/>
        </p:nvSpPr>
        <p:spPr>
          <a:xfrm>
            <a:off x="5682343" y="653143"/>
            <a:ext cx="58223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owner of the application can view match details of customers’ to get an idea of how many seats are being booked.</a:t>
            </a:r>
            <a:endParaRPr lang="en-IN" sz="2000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AutoShape 16">
            <a:extLst>
              <a:ext uri="{FF2B5EF4-FFF2-40B4-BE49-F238E27FC236}">
                <a16:creationId xmlns:a16="http://schemas.microsoft.com/office/drawing/2014/main" id="{6E655C76-3749-4176-BED7-28F33E19AF0B}"/>
              </a:ext>
            </a:extLst>
          </p:cNvPr>
          <p:cNvSpPr>
            <a:spLocks noChangeArrowheads="1"/>
          </p:cNvSpPr>
          <p:nvPr/>
        </p:nvSpPr>
        <p:spPr bwMode="auto">
          <a:xfrm rot="17251667">
            <a:off x="2866353" y="4334069"/>
            <a:ext cx="1327733" cy="3544888"/>
          </a:xfrm>
          <a:prstGeom prst="curvedRightArrow">
            <a:avLst>
              <a:gd name="adj1" fmla="val 71270"/>
              <a:gd name="adj2" fmla="val 142522"/>
              <a:gd name="adj3" fmla="val 33333"/>
            </a:avLst>
          </a:prstGeom>
          <a:solidFill>
            <a:srgbClr val="FF0000"/>
          </a:solidFill>
          <a:ln w="9525">
            <a:solidFill>
              <a:srgbClr val="BC4542"/>
            </a:solidFill>
            <a:miter lim="800000"/>
            <a:headEnd/>
            <a:tailEnd/>
          </a:ln>
          <a:effectLst>
            <a:outerShdw dist="23000" dir="5400000" rotWithShape="0">
              <a:srgbClr val="000000">
                <a:alpha val="34999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976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5A3C9-1CAD-4053-8669-465279364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REFERENCES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0D978-C1A4-4553-8024-FDEB6B6F0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Sumita Arora: informatics practices</a:t>
            </a:r>
          </a:p>
          <a:p>
            <a:endParaRPr lang="en-US" dirty="0">
              <a:latin typeface="Arial Rounded MT Bold" panose="020F0704030504030204" pitchFamily="34" charset="0"/>
            </a:endParaRPr>
          </a:p>
          <a:p>
            <a:r>
              <a:rPr lang="en-IN" dirty="0">
                <a:latin typeface="Arial Rounded MT Bold" panose="020F0704030504030204" pitchFamily="34" charset="0"/>
                <a:hlinkClick r:id="rId2"/>
              </a:rPr>
              <a:t>https://www.tutorialspoint.com/index.htm</a:t>
            </a:r>
            <a:endParaRPr lang="en-IN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r>
              <a:rPr lang="en-IN" dirty="0">
                <a:latin typeface="Arial Rounded MT Bold" panose="020F0704030504030204" pitchFamily="34" charset="0"/>
              </a:rPr>
              <a:t>https://www.wikipedia.org/</a:t>
            </a:r>
          </a:p>
        </p:txBody>
      </p:sp>
    </p:spTree>
    <p:extLst>
      <p:ext uri="{BB962C8B-B14F-4D97-AF65-F5344CB8AC3E}">
        <p14:creationId xmlns:p14="http://schemas.microsoft.com/office/powerpoint/2010/main" val="167560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F9DB60A-8D30-4AC2-9A97-C2228CE69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E4C73F-329E-439F-86EA-D0F21AD16563}"/>
              </a:ext>
            </a:extLst>
          </p:cNvPr>
          <p:cNvSpPr txBox="1"/>
          <p:nvPr/>
        </p:nvSpPr>
        <p:spPr>
          <a:xfrm>
            <a:off x="391886" y="354564"/>
            <a:ext cx="7436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  <a:latin typeface="Arial Rounded MT Bold" panose="020F0704030504030204" pitchFamily="34" charset="0"/>
              </a:rPr>
              <a:t>IPL ALL-STAR GAMES 2022</a:t>
            </a:r>
            <a:endParaRPr lang="en-IN" sz="3600" dirty="0">
              <a:solidFill>
                <a:srgbClr val="7030A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573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C929C8B-D58E-40C7-A580-09F988EF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A27AC1-598C-4972-BC9E-A3223AFA4B3B}"/>
              </a:ext>
            </a:extLst>
          </p:cNvPr>
          <p:cNvSpPr txBox="1"/>
          <p:nvPr/>
        </p:nvSpPr>
        <p:spPr>
          <a:xfrm>
            <a:off x="2864498" y="4814596"/>
            <a:ext cx="63168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THANK YOU</a:t>
            </a:r>
            <a:endParaRPr lang="en-IN" sz="66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06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95D7-4242-4C69-AE0B-79A766C6F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AGENDA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5FFD8-95ED-41A7-8D2E-B53CA1270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aim of the project is to build an application that allows fans to purchase tickets to the IPL All-Star Games 2022.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1DBF37-EA79-4BEB-9521-FB5F719DF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002" y="4651211"/>
            <a:ext cx="2143125" cy="2143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D4FE13-7E0E-4577-AE45-4D433E80FD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27" y="4651212"/>
            <a:ext cx="2143125" cy="2143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411EEB-FCAA-47EB-B75B-8E7FBD39EE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310" y="4714875"/>
            <a:ext cx="2143125" cy="2143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AFB5B9-8BE6-4383-A05F-36B9405806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655" y="4724400"/>
            <a:ext cx="2143125" cy="21431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82904F-F6F8-4E84-9829-793F124110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24400"/>
            <a:ext cx="2143125" cy="2133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803C011-86DA-4027-819F-A4AFBE0A5C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2663" y="4724400"/>
            <a:ext cx="1909337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91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72C57-7B3F-4FB8-B160-4783D0991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225" y="1825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ABSTRACT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E09C140-BBD4-4E64-989E-AF0F6B0B0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731"/>
            <a:ext cx="10515600" cy="4612498"/>
          </a:xfrm>
        </p:spPr>
        <p:txBody>
          <a:bodyPr>
            <a:normAutofit lnSpcReduction="10000"/>
          </a:bodyPr>
          <a:lstStyle/>
          <a:p>
            <a:pPr marL="342900" lvl="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IPL All-Star Games comprises of 8 teams playing at the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Sardar Vallabhai Patel Stadium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This application provides users/fans a platform to view the teams, the players and book tickets for a match of their choice.</a:t>
            </a: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r>
              <a:rPr lang="en-US" sz="1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his application is  robust, user-friendly, yet easy and simple to use.  It is based on the concept of database connectivity i.e., connecting a suitable front-end tool to a DBMS.</a:t>
            </a: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en-US" sz="1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making use of a database like MySQL, storing users’ data and ticket details becomes simpler and can be retrieved accordingly. </a:t>
            </a: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Since this application is a seat booking system which allows booking of All-Star game tickets online, it can be classified under the category of Electronic business (E-Business).</a:t>
            </a: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“E-business refers to any form of transaction (exchange) that uses an electronic medium to facilitate the transaction.”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endParaRPr lang="en-US" sz="1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641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539C7-E1C8-478F-A3C9-2A14C1559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0532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Arial Rounded MT Bold" panose="020F0704030504030204" pitchFamily="34" charset="0"/>
              </a:rPr>
              <a:t>INTRODUCTION</a:t>
            </a:r>
            <a:endParaRPr lang="en-IN" sz="4000" dirty="0">
              <a:latin typeface="Arial Rounded MT Bold" panose="020F0704030504030204" pitchFamily="34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E0623A-4163-4026-B47D-DBD61B8EF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73" y="1371601"/>
            <a:ext cx="11095654" cy="5859624"/>
          </a:xfrm>
        </p:spPr>
        <p:txBody>
          <a:bodyPr>
            <a:normAutofit fontScale="70000" lnSpcReduction="20000"/>
          </a:bodyPr>
          <a:lstStyle/>
          <a:p>
            <a:pPr marL="0" lvl="0" indent="0" algn="just">
              <a:lnSpc>
                <a:spcPct val="130000"/>
              </a:lnSpc>
              <a:buNone/>
            </a:pPr>
            <a:r>
              <a:rPr lang="en-US" sz="2800" i="1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Basic overview of the project-</a:t>
            </a:r>
          </a:p>
          <a:p>
            <a:pPr marL="342900" lvl="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are 8 teams participating in the All-Star Games.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user can view the teams and its players and select a match accordingly.</a:t>
            </a:r>
          </a:p>
          <a:p>
            <a:pPr marL="342900" lvl="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matches are part of a round –robin format wherein the teams face off against each other. Details of the matches are stored in MySQL table.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buFont typeface="Wingdings" panose="05000000000000000000" pitchFamily="2" charset="2"/>
              <a:buChar char=""/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the user is interested in booking a seat for an All-Star Game, he/she can do so by selecting the desired seat through the interactive seat booking frame model.</a:t>
            </a:r>
            <a:endParaRPr lang="en-IN" sz="2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Once the match and the seats have been selected, the user is taken to a payment form, where he/she can pay via credit card or debit card by giving valid details.</a:t>
            </a:r>
            <a:endParaRPr lang="en-IN" sz="2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Once the formalities are finished, a final ticket frame consisting of all the match and ticket details will be displayed automatically. The user can then logout after saving his/her details.</a:t>
            </a: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US" dirty="0">
                <a:latin typeface="Times New Roman" panose="02020603050405020304" pitchFamily="18" charset="0"/>
              </a:rPr>
              <a:t>There is also provisions for the owner of the application, who can view the customer match data and get an idea of how many seats are booked for the All-Star games respectively.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9903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3C10680-8534-4277-AFB4-8AD1AE2989A0}"/>
              </a:ext>
            </a:extLst>
          </p:cNvPr>
          <p:cNvSpPr/>
          <p:nvPr/>
        </p:nvSpPr>
        <p:spPr>
          <a:xfrm>
            <a:off x="186612" y="5150498"/>
            <a:ext cx="1782147" cy="1343608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LOGIN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453531-AECC-4910-957D-61ABE86F25F1}"/>
              </a:ext>
            </a:extLst>
          </p:cNvPr>
          <p:cNvSpPr/>
          <p:nvPr/>
        </p:nvSpPr>
        <p:spPr>
          <a:xfrm>
            <a:off x="1913545" y="3137419"/>
            <a:ext cx="1771263" cy="1357604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TEAMS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1F9919-982B-490F-B55B-3632A87AAA6C}"/>
              </a:ext>
            </a:extLst>
          </p:cNvPr>
          <p:cNvSpPr/>
          <p:nvPr/>
        </p:nvSpPr>
        <p:spPr>
          <a:xfrm>
            <a:off x="3984945" y="3151415"/>
            <a:ext cx="1782147" cy="1343608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MATCHES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C73FD0-2634-4D79-A0F0-43107B3BB947}"/>
              </a:ext>
            </a:extLst>
          </p:cNvPr>
          <p:cNvSpPr/>
          <p:nvPr/>
        </p:nvSpPr>
        <p:spPr>
          <a:xfrm>
            <a:off x="3948406" y="5159829"/>
            <a:ext cx="1782147" cy="1343608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SEAT SELECTION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0FCBE4-5442-4402-A469-B57F7D349A6E}"/>
              </a:ext>
            </a:extLst>
          </p:cNvPr>
          <p:cNvSpPr/>
          <p:nvPr/>
        </p:nvSpPr>
        <p:spPr>
          <a:xfrm>
            <a:off x="6100665" y="5159829"/>
            <a:ext cx="1782147" cy="1343608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PAYMENT</a:t>
            </a:r>
            <a:endParaRPr lang="en-IN" dirty="0"/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2C4AB9D5-307C-4CC1-97D8-B888582B4385}"/>
              </a:ext>
            </a:extLst>
          </p:cNvPr>
          <p:cNvSpPr/>
          <p:nvPr/>
        </p:nvSpPr>
        <p:spPr>
          <a:xfrm>
            <a:off x="2450832" y="99691"/>
            <a:ext cx="3316260" cy="2575863"/>
          </a:xfrm>
          <a:prstGeom prst="can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Data</a:t>
            </a:r>
          </a:p>
          <a:p>
            <a:pPr algn="ctr"/>
            <a:endParaRPr lang="en-US" dirty="0"/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</a:t>
            </a:r>
            <a:r>
              <a:rPr lang="en-US" sz="1600" dirty="0"/>
              <a:t> Match Data</a:t>
            </a:r>
          </a:p>
          <a:p>
            <a:pPr algn="ctr"/>
            <a:endParaRPr lang="en-IN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C22D48-42EB-4B57-9CBB-C6D08C513806}"/>
              </a:ext>
            </a:extLst>
          </p:cNvPr>
          <p:cNvSpPr/>
          <p:nvPr/>
        </p:nvSpPr>
        <p:spPr>
          <a:xfrm>
            <a:off x="8252924" y="5159829"/>
            <a:ext cx="1782147" cy="1343608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 TICKET</a:t>
            </a:r>
            <a:endParaRPr lang="en-IN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166D88-6100-4483-B8CA-2090617AC3FC}"/>
              </a:ext>
            </a:extLst>
          </p:cNvPr>
          <p:cNvSpPr/>
          <p:nvPr/>
        </p:nvSpPr>
        <p:spPr>
          <a:xfrm>
            <a:off x="10223241" y="5159829"/>
            <a:ext cx="1782147" cy="1343608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LOGOUT</a:t>
            </a:r>
            <a:endParaRPr lang="en-IN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47B5335-AB15-4AAA-977D-B3C0072DA7EF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1077686" y="4077477"/>
            <a:ext cx="0" cy="10730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4091E53-4F18-46E6-9090-89232D9DA573}"/>
              </a:ext>
            </a:extLst>
          </p:cNvPr>
          <p:cNvCxnSpPr/>
          <p:nvPr/>
        </p:nvCxnSpPr>
        <p:spPr>
          <a:xfrm>
            <a:off x="1077686" y="4077477"/>
            <a:ext cx="7993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79E010E-98E7-4424-B9F8-A30CEC538F26}"/>
              </a:ext>
            </a:extLst>
          </p:cNvPr>
          <p:cNvSpPr txBox="1"/>
          <p:nvPr/>
        </p:nvSpPr>
        <p:spPr>
          <a:xfrm>
            <a:off x="3588788" y="249748"/>
            <a:ext cx="1268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Database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DEE2D787-A24B-43A8-8FAB-8CD80053ED73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5730553" y="5831633"/>
            <a:ext cx="3701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E139B2C-6CE6-4402-8659-EECFC4073B01}"/>
              </a:ext>
            </a:extLst>
          </p:cNvPr>
          <p:cNvCxnSpPr/>
          <p:nvPr/>
        </p:nvCxnSpPr>
        <p:spPr>
          <a:xfrm>
            <a:off x="7882812" y="5831633"/>
            <a:ext cx="3701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7623285-F6D7-44ED-BB8D-23FA1D1E4F2F}"/>
              </a:ext>
            </a:extLst>
          </p:cNvPr>
          <p:cNvCxnSpPr/>
          <p:nvPr/>
        </p:nvCxnSpPr>
        <p:spPr>
          <a:xfrm>
            <a:off x="9850015" y="5831633"/>
            <a:ext cx="3701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B6921345-4962-4668-8660-57FFFE1C5B16}"/>
              </a:ext>
            </a:extLst>
          </p:cNvPr>
          <p:cNvSpPr txBox="1"/>
          <p:nvPr/>
        </p:nvSpPr>
        <p:spPr>
          <a:xfrm>
            <a:off x="3217888" y="2081902"/>
            <a:ext cx="1782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Matches Data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2BED8C7-2063-48E6-82A9-5594DFC22FE2}"/>
              </a:ext>
            </a:extLst>
          </p:cNvPr>
          <p:cNvCxnSpPr/>
          <p:nvPr/>
        </p:nvCxnSpPr>
        <p:spPr>
          <a:xfrm>
            <a:off x="4683967" y="2451234"/>
            <a:ext cx="0" cy="700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54D72030-9C40-49D8-B773-78B30B060DBE}"/>
              </a:ext>
            </a:extLst>
          </p:cNvPr>
          <p:cNvCxnSpPr/>
          <p:nvPr/>
        </p:nvCxnSpPr>
        <p:spPr>
          <a:xfrm>
            <a:off x="3461657" y="2379306"/>
            <a:ext cx="0" cy="758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4AFC886-071D-472F-AD37-72FC2A30D95C}"/>
              </a:ext>
            </a:extLst>
          </p:cNvPr>
          <p:cNvCxnSpPr>
            <a:cxnSpLocks/>
          </p:cNvCxnSpPr>
          <p:nvPr/>
        </p:nvCxnSpPr>
        <p:spPr>
          <a:xfrm>
            <a:off x="513184" y="1167502"/>
            <a:ext cx="0" cy="3982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2C130780-E400-44C2-984B-A1C37D40835A}"/>
              </a:ext>
            </a:extLst>
          </p:cNvPr>
          <p:cNvCxnSpPr>
            <a:stCxn id="6" idx="2"/>
          </p:cNvCxnSpPr>
          <p:nvPr/>
        </p:nvCxnSpPr>
        <p:spPr>
          <a:xfrm rot="5400000">
            <a:off x="4410269" y="4684747"/>
            <a:ext cx="655475" cy="2760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FCDB0BAF-420F-41E1-9576-742819B9FC3C}"/>
              </a:ext>
            </a:extLst>
          </p:cNvPr>
          <p:cNvCxnSpPr>
            <a:cxnSpLocks/>
          </p:cNvCxnSpPr>
          <p:nvPr/>
        </p:nvCxnSpPr>
        <p:spPr>
          <a:xfrm>
            <a:off x="513184" y="1167502"/>
            <a:ext cx="28788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30222A0-F20A-4740-AD33-51EF7F3BDBF3}"/>
              </a:ext>
            </a:extLst>
          </p:cNvPr>
          <p:cNvCxnSpPr>
            <a:cxnSpLocks/>
          </p:cNvCxnSpPr>
          <p:nvPr/>
        </p:nvCxnSpPr>
        <p:spPr>
          <a:xfrm>
            <a:off x="5767092" y="3908362"/>
            <a:ext cx="8296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C7DD3EE5-8577-4A09-AD89-B2C977BD16E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430220" y="3964542"/>
            <a:ext cx="1242139" cy="112977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7AD53F28-5C99-44D9-AE68-7071F630A26A}"/>
              </a:ext>
            </a:extLst>
          </p:cNvPr>
          <p:cNvCxnSpPr>
            <a:cxnSpLocks/>
          </p:cNvCxnSpPr>
          <p:nvPr/>
        </p:nvCxnSpPr>
        <p:spPr>
          <a:xfrm flipV="1">
            <a:off x="6596743" y="1707499"/>
            <a:ext cx="0" cy="22008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3A37D1CC-811F-4BD7-BE83-1DE2F1071306}"/>
              </a:ext>
            </a:extLst>
          </p:cNvPr>
          <p:cNvCxnSpPr>
            <a:cxnSpLocks/>
          </p:cNvCxnSpPr>
          <p:nvPr/>
        </p:nvCxnSpPr>
        <p:spPr>
          <a:xfrm flipH="1" flipV="1">
            <a:off x="5084397" y="1707498"/>
            <a:ext cx="151234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nector: Elbow 106">
            <a:extLst>
              <a:ext uri="{FF2B5EF4-FFF2-40B4-BE49-F238E27FC236}">
                <a16:creationId xmlns:a16="http://schemas.microsoft.com/office/drawing/2014/main" id="{7E7D6F62-A0FE-4E5F-9135-CA1B6927952C}"/>
              </a:ext>
            </a:extLst>
          </p:cNvPr>
          <p:cNvCxnSpPr/>
          <p:nvPr/>
        </p:nvCxnSpPr>
        <p:spPr>
          <a:xfrm>
            <a:off x="6616179" y="3908362"/>
            <a:ext cx="3302262" cy="124213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9E625A15-D28B-4669-9978-3BB592288D93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3684808" y="3816221"/>
            <a:ext cx="300137" cy="6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45551413-BBB8-4BEB-8424-304B20EAFCC3}"/>
              </a:ext>
            </a:extLst>
          </p:cNvPr>
          <p:cNvSpPr txBox="1"/>
          <p:nvPr/>
        </p:nvSpPr>
        <p:spPr>
          <a:xfrm>
            <a:off x="8901404" y="99691"/>
            <a:ext cx="31039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Rounded MT Bold" panose="020F0704030504030204" pitchFamily="34" charset="0"/>
              </a:rPr>
              <a:t>SYSTEM</a:t>
            </a:r>
            <a:br>
              <a:rPr lang="en-US" sz="2800" dirty="0">
                <a:latin typeface="Arial Rounded MT Bold" panose="020F0704030504030204" pitchFamily="34" charset="0"/>
              </a:rPr>
            </a:br>
            <a:r>
              <a:rPr lang="en-US" sz="2800" dirty="0">
                <a:latin typeface="Arial Rounded MT Bold" panose="020F0704030504030204" pitchFamily="34" charset="0"/>
              </a:rPr>
              <a:t>ARCHITECTURE</a:t>
            </a:r>
            <a:endParaRPr lang="en-IN" sz="28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663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B5743F-6076-486E-A102-01A2AAED54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2469" y="3346"/>
            <a:ext cx="7279532" cy="685465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1A9DEF-6D03-459D-9ED3-33EBFFC43A5D}"/>
              </a:ext>
            </a:extLst>
          </p:cNvPr>
          <p:cNvSpPr txBox="1"/>
          <p:nvPr/>
        </p:nvSpPr>
        <p:spPr>
          <a:xfrm>
            <a:off x="729575" y="2821020"/>
            <a:ext cx="42704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 Rounded MT Bold" panose="020F0704030504030204" pitchFamily="34" charset="0"/>
              </a:rPr>
              <a:t>ER DIAGRAM</a:t>
            </a:r>
            <a:endParaRPr lang="en-IN" sz="4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519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979102A-278E-45BB-B9CE-DA4A18D5C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797792"/>
              </p:ext>
            </p:extLst>
          </p:nvPr>
        </p:nvGraphicFramePr>
        <p:xfrm>
          <a:off x="483118" y="803642"/>
          <a:ext cx="8128000" cy="3657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1623777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99326563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1315506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3081989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13870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ownerid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permissions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a_d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09742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378E3C2-BB5C-4664-AA1D-85E42A600144}"/>
              </a:ext>
            </a:extLst>
          </p:cNvPr>
          <p:cNvSpPr txBox="1"/>
          <p:nvPr/>
        </p:nvSpPr>
        <p:spPr>
          <a:xfrm>
            <a:off x="483118" y="214604"/>
            <a:ext cx="3015862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OWNER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1ADE9E1-0564-4014-826F-8F47C20B5E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0589299"/>
              </p:ext>
            </p:extLst>
          </p:nvPr>
        </p:nvGraphicFramePr>
        <p:xfrm>
          <a:off x="483118" y="2203234"/>
          <a:ext cx="8127999" cy="370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6253336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201698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684573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matches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84517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BE383F-588E-4697-A70A-94FA8094FAF9}"/>
              </a:ext>
            </a:extLst>
          </p:cNvPr>
          <p:cNvSpPr txBox="1"/>
          <p:nvPr/>
        </p:nvSpPr>
        <p:spPr>
          <a:xfrm>
            <a:off x="483118" y="1614196"/>
            <a:ext cx="1383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MATCHES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57EFB25A-8399-4815-9542-1305D0AEB9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459257"/>
              </p:ext>
            </p:extLst>
          </p:nvPr>
        </p:nvGraphicFramePr>
        <p:xfrm>
          <a:off x="483115" y="3620312"/>
          <a:ext cx="8128002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75588678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328634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76453508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8488866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79155414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484002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userid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password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contactno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dateofbirth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4335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E82F858-2DBD-47EA-8C81-A69E6FC9AE2C}"/>
              </a:ext>
            </a:extLst>
          </p:cNvPr>
          <p:cNvSpPr txBox="1"/>
          <p:nvPr/>
        </p:nvSpPr>
        <p:spPr>
          <a:xfrm>
            <a:off x="483115" y="3088433"/>
            <a:ext cx="1383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USERS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BC1D35BC-4860-47E0-8A9C-7E4BDE4F3F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722788"/>
              </p:ext>
            </p:extLst>
          </p:nvPr>
        </p:nvGraphicFramePr>
        <p:xfrm>
          <a:off x="483117" y="5083153"/>
          <a:ext cx="8128000" cy="3708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328538574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13740625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161799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91263689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93763738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61875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5525609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27221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slno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emailid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matches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noofseats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seats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86042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A517182-FC9A-4C6C-9581-F6F0632399BF}"/>
              </a:ext>
            </a:extLst>
          </p:cNvPr>
          <p:cNvSpPr txBox="1"/>
          <p:nvPr/>
        </p:nvSpPr>
        <p:spPr>
          <a:xfrm>
            <a:off x="483115" y="4348065"/>
            <a:ext cx="1037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USER</a:t>
            </a:r>
          </a:p>
          <a:p>
            <a:endParaRPr lang="en-IN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AD85794A-8234-4689-8CA3-3353509BE6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0787640"/>
              </p:ext>
            </p:extLst>
          </p:nvPr>
        </p:nvGraphicFramePr>
        <p:xfrm>
          <a:off x="483118" y="6345464"/>
          <a:ext cx="8127999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6071168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457002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302436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bankid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bankname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paymentmode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17174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4C15874-F6B0-4A41-8B06-FA4DC9ADCBCE}"/>
              </a:ext>
            </a:extLst>
          </p:cNvPr>
          <p:cNvSpPr txBox="1"/>
          <p:nvPr/>
        </p:nvSpPr>
        <p:spPr>
          <a:xfrm>
            <a:off x="483115" y="5831633"/>
            <a:ext cx="1037775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BANK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50691C6A-F1D1-43B2-B075-6E41A9F1DAC3}"/>
              </a:ext>
            </a:extLst>
          </p:cNvPr>
          <p:cNvCxnSpPr/>
          <p:nvPr/>
        </p:nvCxnSpPr>
        <p:spPr>
          <a:xfrm rot="5400000">
            <a:off x="-188229" y="4161912"/>
            <a:ext cx="1027525" cy="31516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1E29B4CA-33D1-46B7-BE03-7F52BA03B92B}"/>
              </a:ext>
            </a:extLst>
          </p:cNvPr>
          <p:cNvCxnSpPr>
            <a:cxnSpLocks/>
            <a:endCxn id="10" idx="1"/>
          </p:cNvCxnSpPr>
          <p:nvPr/>
        </p:nvCxnSpPr>
        <p:spPr>
          <a:xfrm rot="16200000" flipH="1">
            <a:off x="107876" y="4893332"/>
            <a:ext cx="435316" cy="31516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D2395E3-287C-4767-8125-F82DF4C17222}"/>
              </a:ext>
            </a:extLst>
          </p:cNvPr>
          <p:cNvCxnSpPr>
            <a:cxnSpLocks/>
          </p:cNvCxnSpPr>
          <p:nvPr/>
        </p:nvCxnSpPr>
        <p:spPr>
          <a:xfrm>
            <a:off x="4469363" y="2574074"/>
            <a:ext cx="0" cy="766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1398C3A-5ECA-4BBE-9F90-3CF40D88A02C}"/>
              </a:ext>
            </a:extLst>
          </p:cNvPr>
          <p:cNvCxnSpPr>
            <a:cxnSpLocks/>
          </p:cNvCxnSpPr>
          <p:nvPr/>
        </p:nvCxnSpPr>
        <p:spPr>
          <a:xfrm>
            <a:off x="4469363" y="3340359"/>
            <a:ext cx="42703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A27E850-69F8-402B-81DA-36279338A264}"/>
              </a:ext>
            </a:extLst>
          </p:cNvPr>
          <p:cNvCxnSpPr>
            <a:cxnSpLocks/>
          </p:cNvCxnSpPr>
          <p:nvPr/>
        </p:nvCxnSpPr>
        <p:spPr>
          <a:xfrm>
            <a:off x="8739676" y="3340359"/>
            <a:ext cx="0" cy="11383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6173C1B-A115-41AD-922E-FA894CE49B71}"/>
              </a:ext>
            </a:extLst>
          </p:cNvPr>
          <p:cNvCxnSpPr>
            <a:cxnSpLocks/>
          </p:cNvCxnSpPr>
          <p:nvPr/>
        </p:nvCxnSpPr>
        <p:spPr>
          <a:xfrm flipH="1">
            <a:off x="3825551" y="4478694"/>
            <a:ext cx="4914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81170E4-5836-4FF2-B96B-545A709C3713}"/>
              </a:ext>
            </a:extLst>
          </p:cNvPr>
          <p:cNvCxnSpPr>
            <a:cxnSpLocks/>
          </p:cNvCxnSpPr>
          <p:nvPr/>
        </p:nvCxnSpPr>
        <p:spPr>
          <a:xfrm>
            <a:off x="3825551" y="4478694"/>
            <a:ext cx="0" cy="604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651B5BF0-5637-43E6-8123-2413B273A903}"/>
              </a:ext>
            </a:extLst>
          </p:cNvPr>
          <p:cNvSpPr txBox="1"/>
          <p:nvPr/>
        </p:nvSpPr>
        <p:spPr>
          <a:xfrm>
            <a:off x="10947399" y="486401"/>
            <a:ext cx="2544147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S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C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H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E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M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A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D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I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A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G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R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A</a:t>
            </a:r>
            <a:b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M</a:t>
            </a:r>
            <a:endParaRPr lang="en-IN" sz="2800" dirty="0">
              <a:solidFill>
                <a:schemeClr val="accent1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1D6CC98-AEFE-498D-8E50-A23BE8973784}"/>
              </a:ext>
            </a:extLst>
          </p:cNvPr>
          <p:cNvCxnSpPr>
            <a:cxnSpLocks/>
          </p:cNvCxnSpPr>
          <p:nvPr/>
        </p:nvCxnSpPr>
        <p:spPr>
          <a:xfrm>
            <a:off x="8611117" y="2360645"/>
            <a:ext cx="12233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3C3B017-8694-4E2B-BEA0-17032788AD28}"/>
              </a:ext>
            </a:extLst>
          </p:cNvPr>
          <p:cNvCxnSpPr>
            <a:cxnSpLocks/>
          </p:cNvCxnSpPr>
          <p:nvPr/>
        </p:nvCxnSpPr>
        <p:spPr>
          <a:xfrm>
            <a:off x="9834465" y="2360645"/>
            <a:ext cx="0" cy="3349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3CB802C-8CDC-43E4-8720-920CDC89B645}"/>
              </a:ext>
            </a:extLst>
          </p:cNvPr>
          <p:cNvCxnSpPr>
            <a:cxnSpLocks/>
          </p:cNvCxnSpPr>
          <p:nvPr/>
        </p:nvCxnSpPr>
        <p:spPr>
          <a:xfrm flipH="1">
            <a:off x="5010539" y="5710335"/>
            <a:ext cx="4823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087BB6D5-A9A3-4850-B719-8E7212E546AC}"/>
              </a:ext>
            </a:extLst>
          </p:cNvPr>
          <p:cNvCxnSpPr>
            <a:cxnSpLocks/>
          </p:cNvCxnSpPr>
          <p:nvPr/>
        </p:nvCxnSpPr>
        <p:spPr>
          <a:xfrm flipV="1">
            <a:off x="5010539" y="5453993"/>
            <a:ext cx="0" cy="256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750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8AB5C-083B-46AE-88A5-4C0CC675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IMPLEMENTATION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3F17C-0BE1-4355-B295-9DEA42CF72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Front-end tool used is NetBeans IDE (Java).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Back-end tool [database] used is MySQL Database.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NetBeans IDE and MySQL have been linked using JDBC.</a:t>
            </a:r>
          </a:p>
          <a:p>
            <a:r>
              <a:rPr lang="en-US" sz="20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JDBC helps to connect to a relational database (Ex: MySQL) from within a Java Application. It is done it using the JDBC API of Java.</a:t>
            </a:r>
          </a:p>
          <a:p>
            <a:pPr marL="0" indent="0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900F19F-BAFF-4B5B-85D3-BE145EE22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336" y="634389"/>
            <a:ext cx="6843313" cy="544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559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</TotalTime>
  <Words>719</Words>
  <Application>Microsoft Office PowerPoint</Application>
  <PresentationFormat>Widescreen</PresentationFormat>
  <Paragraphs>99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Arial Rounded MT Bold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AGENDA</vt:lpstr>
      <vt:lpstr>ABSTRACT</vt:lpstr>
      <vt:lpstr>INTRODUCTION</vt:lpstr>
      <vt:lpstr>PowerPoint Presentation</vt:lpstr>
      <vt:lpstr>PowerPoint Presentation</vt:lpstr>
      <vt:lpstr>PowerPoint Presentation</vt:lpstr>
      <vt:lpstr>IMPLEMENTATION</vt:lpstr>
      <vt:lpstr>SNAPSHOTS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Chirag</dc:creator>
  <cp:lastModifiedBy>Chirag</cp:lastModifiedBy>
  <cp:revision>37</cp:revision>
  <dcterms:created xsi:type="dcterms:W3CDTF">2022-01-27T10:54:21Z</dcterms:created>
  <dcterms:modified xsi:type="dcterms:W3CDTF">2022-03-23T11:46:31Z</dcterms:modified>
</cp:coreProperties>
</file>

<file path=docProps/thumbnail.jpeg>
</file>